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Nunito"/>
      <p:regular r:id="rId17"/>
      <p:bold r:id="rId18"/>
      <p:italic r:id="rId19"/>
      <p:boldItalic r:id="rId20"/>
    </p:embeddedFont>
    <p:embeddedFont>
      <p:font typeface="Maven Pro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22" Type="http://schemas.openxmlformats.org/officeDocument/2006/relationships/font" Target="fonts/MavenPro-bold.fntdata"/><Relationship Id="rId10" Type="http://schemas.openxmlformats.org/officeDocument/2006/relationships/slide" Target="slides/slide5.xml"/><Relationship Id="rId21" Type="http://schemas.openxmlformats.org/officeDocument/2006/relationships/font" Target="fonts/MavenPro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italic.fntdata"/><Relationship Id="rId6" Type="http://schemas.openxmlformats.org/officeDocument/2006/relationships/slide" Target="slides/slide1.xml"/><Relationship Id="rId18" Type="http://schemas.openxmlformats.org/officeDocument/2006/relationships/font" Target="fonts/Nuni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d3720e67da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d3720e67da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3720e67da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3720e67da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d3720e67da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d3720e67da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d3720e67da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d3720e67da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d3720e67da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d3720e67da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d3720e67da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d3720e67da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d3720e67da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d3720e67da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d3720e67da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d3720e67da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d3720e67da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d3720e67da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d3720e67da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d3720e67da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tfhub.dev/google/universal-sentence-encoder/1" TargetMode="External"/><Relationship Id="rId4" Type="http://schemas.openxmlformats.org/officeDocument/2006/relationships/hyperlink" Target="https://umap-learn.readthedocs.io/en/latest/parameters.html" TargetMode="External"/><Relationship Id="rId5" Type="http://schemas.openxmlformats.org/officeDocument/2006/relationships/hyperlink" Target="https://hdbscan.readthedocs.io/en/latest/basic_hdbscan.html" TargetMode="External"/><Relationship Id="rId6" Type="http://schemas.openxmlformats.org/officeDocument/2006/relationships/hyperlink" Target="https://www.nature.com/articles/s41598-019-41695-z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3.png"/><Relationship Id="rId6" Type="http://schemas.openxmlformats.org/officeDocument/2006/relationships/image" Target="../media/image7.png"/><Relationship Id="rId7" Type="http://schemas.openxmlformats.org/officeDocument/2006/relationships/image" Target="../media/image13.png"/><Relationship Id="rId8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2020 tweets analysis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Mentions network (part 2)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(November)</a:t>
            </a:r>
            <a:endParaRPr/>
          </a:p>
        </p:txBody>
      </p:sp>
      <p:sp>
        <p:nvSpPr>
          <p:cNvPr id="349" name="Google Shape;349;p22"/>
          <p:cNvSpPr txBox="1"/>
          <p:nvPr>
            <p:ph idx="1" type="body"/>
          </p:nvPr>
        </p:nvSpPr>
        <p:spPr>
          <a:xfrm>
            <a:off x="1303800" y="1990050"/>
            <a:ext cx="47796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Similar to the previous group, this group of 50 accounts also shared meaningless keywords.</a:t>
            </a:r>
            <a:endParaRPr/>
          </a:p>
        </p:txBody>
      </p:sp>
      <p:pic>
        <p:nvPicPr>
          <p:cNvPr id="350" name="Google Shape;3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850" y="155425"/>
            <a:ext cx="2804875" cy="28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9850" y="107650"/>
            <a:ext cx="2804875" cy="28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3400" y="107650"/>
            <a:ext cx="2804875" cy="28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</a:t>
            </a:r>
            <a:r>
              <a:rPr lang="it"/>
              <a:t>uture developments</a:t>
            </a:r>
            <a:endParaRPr/>
          </a:p>
        </p:txBody>
      </p:sp>
      <p:sp>
        <p:nvSpPr>
          <p:cNvPr id="358" name="Google Shape;358;p2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As of now, these are preliminary results as it is a very large dataset (660K tweets).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/>
              <a:t>However, these results show us what paths we can take to find and identify any botnets that may exist within it.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/>
              <a:t>For example, use an image classifier to find a correlation between tweet semantics and profile/banner images, as botnets often identify themselves on a particular topic (e.g. Arsenal fan accounts)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Peaks of tweets against Amber</a:t>
            </a:r>
            <a:endParaRPr/>
          </a:p>
        </p:txBody>
      </p:sp>
      <p:pic>
        <p:nvPicPr>
          <p:cNvPr id="284" name="Google Shape;28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963" y="1736350"/>
            <a:ext cx="7036076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Analyzed the 2 days with highest peaks</a:t>
            </a:r>
            <a:endParaRPr/>
          </a:p>
        </p:txBody>
      </p:sp>
      <p:pic>
        <p:nvPicPr>
          <p:cNvPr id="290" name="Google Shape;2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963" y="1736350"/>
            <a:ext cx="7036076" cy="32408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5"/>
          <p:cNvSpPr/>
          <p:nvPr/>
        </p:nvSpPr>
        <p:spPr>
          <a:xfrm>
            <a:off x="1820575" y="1805775"/>
            <a:ext cx="229500" cy="222000"/>
          </a:xfrm>
          <a:prstGeom prst="ellipse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5"/>
          <p:cNvSpPr/>
          <p:nvPr/>
        </p:nvSpPr>
        <p:spPr>
          <a:xfrm>
            <a:off x="6946275" y="2609450"/>
            <a:ext cx="229500" cy="222000"/>
          </a:xfrm>
          <a:prstGeom prst="ellipse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02/02/2020</a:t>
            </a:r>
            <a:endParaRPr/>
          </a:p>
        </p:txBody>
      </p:sp>
      <p:sp>
        <p:nvSpPr>
          <p:cNvPr id="298" name="Google Shape;298;p16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122 out of 240 accounts tweeted the same day of their creation.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/>
              <a:t>69 accounts tweeted within 30 minutes since their creation.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/>
              <a:t>126 accounts tweeted within 2 hours since their creation.</a:t>
            </a:r>
            <a:endParaRPr/>
          </a:p>
        </p:txBody>
      </p:sp>
      <p:pic>
        <p:nvPicPr>
          <p:cNvPr id="299" name="Google Shape;2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6700" y="1750275"/>
            <a:ext cx="3505200" cy="261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07/11/2020</a:t>
            </a:r>
            <a:endParaRPr/>
          </a:p>
        </p:txBody>
      </p:sp>
      <p:sp>
        <p:nvSpPr>
          <p:cNvPr id="305" name="Google Shape;305;p17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101 out of 255 accounts tweeted the same day of their creation.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/>
              <a:t>129 accounts tweeted within 30 minutes since their creation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/>
              <a:t>181 accounts tweeted within 2 hours since their creation</a:t>
            </a:r>
            <a:endParaRPr/>
          </a:p>
        </p:txBody>
      </p:sp>
      <p:pic>
        <p:nvPicPr>
          <p:cNvPr id="306" name="Google Shape;3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2375" y="1819838"/>
            <a:ext cx="3505200" cy="261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Topic-based account groups</a:t>
            </a:r>
            <a:endParaRPr/>
          </a:p>
        </p:txBody>
      </p:sp>
      <p:sp>
        <p:nvSpPr>
          <p:cNvPr id="312" name="Google Shape;312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Using Google’s </a:t>
            </a:r>
            <a:r>
              <a:rPr lang="it" u="sng">
                <a:solidFill>
                  <a:schemeClr val="hlink"/>
                </a:solidFill>
                <a:hlinkClick r:id="rId3"/>
              </a:rPr>
              <a:t>Universal Sentence Encoder</a:t>
            </a:r>
            <a:r>
              <a:rPr lang="it"/>
              <a:t> which encodes text into high dimensional vectors, I’ve analyzed </a:t>
            </a:r>
            <a:r>
              <a:rPr lang="it"/>
              <a:t>topics shared by accounts each month during 2020. To do that, I’ve used </a:t>
            </a:r>
            <a:r>
              <a:rPr lang="it" u="sng">
                <a:solidFill>
                  <a:schemeClr val="hlink"/>
                </a:solidFill>
                <a:hlinkClick r:id="rId4"/>
              </a:rPr>
              <a:t>UMAP</a:t>
            </a:r>
            <a:r>
              <a:rPr lang="it"/>
              <a:t> for non-linear dimension reduction, then I’ve clustered similar tweets through </a:t>
            </a:r>
            <a:r>
              <a:rPr lang="it" u="sng">
                <a:solidFill>
                  <a:schemeClr val="hlink"/>
                </a:solidFill>
                <a:hlinkClick r:id="rId5"/>
              </a:rPr>
              <a:t>HDBCAN</a:t>
            </a:r>
            <a:r>
              <a:rPr lang="it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it"/>
              <a:t>Next, I generated a network of co-occurrences for the accounts that appeared in the same clusters. I applied a community detection algorithm to the resulting network, in this case </a:t>
            </a:r>
            <a:r>
              <a:rPr lang="it" u="sng">
                <a:solidFill>
                  <a:schemeClr val="hlink"/>
                </a:solidFill>
                <a:hlinkClick r:id="rId6"/>
              </a:rPr>
              <a:t>Leiden</a:t>
            </a:r>
            <a:r>
              <a:rPr lang="it"/>
              <a:t> to find clusters of accounts that shared tweets on the same topic.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/>
              <a:t>I have reported the most interesting months.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Arsenal network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(February)</a:t>
            </a:r>
            <a:endParaRPr/>
          </a:p>
        </p:txBody>
      </p:sp>
      <p:sp>
        <p:nvSpPr>
          <p:cNvPr id="318" name="Google Shape;318;p19"/>
          <p:cNvSpPr txBox="1"/>
          <p:nvPr>
            <p:ph idx="1" type="body"/>
          </p:nvPr>
        </p:nvSpPr>
        <p:spPr>
          <a:xfrm>
            <a:off x="1303800" y="1990050"/>
            <a:ext cx="47796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Most of the groups of accounts have expressed their desire not to see Amber in the upcoming Aquaman sequel.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/>
              <a:t>Users belonging to one of these groups, however, show similarities, in this case about 30 users have a picture of the Arsenal team as their banner image.</a:t>
            </a:r>
            <a:endParaRPr/>
          </a:p>
        </p:txBody>
      </p:sp>
      <p:pic>
        <p:nvPicPr>
          <p:cNvPr id="319" name="Google Shape;3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850" y="155425"/>
            <a:ext cx="2804875" cy="28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3403" y="3146050"/>
            <a:ext cx="2046600" cy="65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3400" y="3915424"/>
            <a:ext cx="2046600" cy="682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03393" y="3915426"/>
            <a:ext cx="2047880" cy="6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Movies </a:t>
            </a:r>
            <a:r>
              <a:rPr lang="it"/>
              <a:t>network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(February)</a:t>
            </a:r>
            <a:endParaRPr/>
          </a:p>
        </p:txBody>
      </p:sp>
      <p:sp>
        <p:nvSpPr>
          <p:cNvPr id="328" name="Google Shape;328;p20"/>
          <p:cNvSpPr txBox="1"/>
          <p:nvPr>
            <p:ph idx="1" type="body"/>
          </p:nvPr>
        </p:nvSpPr>
        <p:spPr>
          <a:xfrm>
            <a:off x="1303800" y="1990050"/>
            <a:ext cx="47796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This group stands out from the others because instead of focusing on the events, they just tweeted to offend Amber.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/>
              <a:t>What's suspicious is that all 35 or so accounts have a picture from a movie as their banner image, mostly from DC.</a:t>
            </a:r>
            <a:endParaRPr/>
          </a:p>
        </p:txBody>
      </p:sp>
      <p:pic>
        <p:nvPicPr>
          <p:cNvPr id="329" name="Google Shape;3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850" y="155425"/>
            <a:ext cx="2804875" cy="28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3393" y="3915426"/>
            <a:ext cx="2047880" cy="68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9850" y="107650"/>
            <a:ext cx="2804875" cy="28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2766" y="3096807"/>
            <a:ext cx="2047874" cy="682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83525" y="3915425"/>
            <a:ext cx="2046375" cy="68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03400" y="3915500"/>
            <a:ext cx="2046374" cy="68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Mentions </a:t>
            </a:r>
            <a:r>
              <a:rPr lang="it"/>
              <a:t>network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(November)</a:t>
            </a:r>
            <a:endParaRPr/>
          </a:p>
        </p:txBody>
      </p:sp>
      <p:sp>
        <p:nvSpPr>
          <p:cNvPr id="340" name="Google Shape;340;p21"/>
          <p:cNvSpPr txBox="1"/>
          <p:nvPr>
            <p:ph idx="1" type="body"/>
          </p:nvPr>
        </p:nvSpPr>
        <p:spPr>
          <a:xfrm>
            <a:off x="1303800" y="1990050"/>
            <a:ext cx="47796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This group of 60 accounts in addition to the most used keywords and hashtags, shared words that didn't seem to make sense.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it"/>
              <a:t>These are probably mentions to accounts, which anyway have very unusual screen_names: tsAHuahu6E, t4m4UWQ0S5 etc..</a:t>
            </a:r>
            <a:endParaRPr/>
          </a:p>
        </p:txBody>
      </p:sp>
      <p:pic>
        <p:nvPicPr>
          <p:cNvPr id="341" name="Google Shape;3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850" y="155425"/>
            <a:ext cx="2804875" cy="28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9850" y="107650"/>
            <a:ext cx="2804875" cy="28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9850" y="107650"/>
            <a:ext cx="2804875" cy="28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